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6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02B1D-DA0F-40AF-A95D-149E8A36CC47}" type="datetimeFigureOut">
              <a:rPr lang="ru-RU" smtClean="0"/>
              <a:t>22.02.2012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16432D-2C6F-46C0-99FB-F31E40894B2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16432D-2C6F-46C0-99FB-F31E40894B22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4077-40DE-4003-8D88-20CF99A24D0A}" type="datetimeFigureOut">
              <a:rPr lang="ru-RU" smtClean="0"/>
              <a:t>22.02.2012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620C-FD81-4288-9AF4-AF653E9D0D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4077-40DE-4003-8D88-20CF99A24D0A}" type="datetimeFigureOut">
              <a:rPr lang="ru-RU" smtClean="0"/>
              <a:t>22.02.2012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620C-FD81-4288-9AF4-AF653E9D0D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4077-40DE-4003-8D88-20CF99A24D0A}" type="datetimeFigureOut">
              <a:rPr lang="ru-RU" smtClean="0"/>
              <a:t>22.02.2012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620C-FD81-4288-9AF4-AF653E9D0D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4077-40DE-4003-8D88-20CF99A24D0A}" type="datetimeFigureOut">
              <a:rPr lang="ru-RU" smtClean="0"/>
              <a:t>22.02.2012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620C-FD81-4288-9AF4-AF653E9D0D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4077-40DE-4003-8D88-20CF99A24D0A}" type="datetimeFigureOut">
              <a:rPr lang="ru-RU" smtClean="0"/>
              <a:t>22.02.2012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620C-FD81-4288-9AF4-AF653E9D0D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4077-40DE-4003-8D88-20CF99A24D0A}" type="datetimeFigureOut">
              <a:rPr lang="ru-RU" smtClean="0"/>
              <a:t>22.02.2012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620C-FD81-4288-9AF4-AF653E9D0D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4077-40DE-4003-8D88-20CF99A24D0A}" type="datetimeFigureOut">
              <a:rPr lang="ru-RU" smtClean="0"/>
              <a:t>22.02.2012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620C-FD81-4288-9AF4-AF653E9D0D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4077-40DE-4003-8D88-20CF99A24D0A}" type="datetimeFigureOut">
              <a:rPr lang="ru-RU" smtClean="0"/>
              <a:t>22.02.2012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620C-FD81-4288-9AF4-AF653E9D0D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4077-40DE-4003-8D88-20CF99A24D0A}" type="datetimeFigureOut">
              <a:rPr lang="ru-RU" smtClean="0"/>
              <a:t>22.02.2012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620C-FD81-4288-9AF4-AF653E9D0D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4077-40DE-4003-8D88-20CF99A24D0A}" type="datetimeFigureOut">
              <a:rPr lang="ru-RU" smtClean="0"/>
              <a:t>22.02.2012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620C-FD81-4288-9AF4-AF653E9D0D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74077-40DE-4003-8D88-20CF99A24D0A}" type="datetimeFigureOut">
              <a:rPr lang="ru-RU" smtClean="0"/>
              <a:t>22.02.2012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620C-FD81-4288-9AF4-AF653E9D0D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74077-40DE-4003-8D88-20CF99A24D0A}" type="datetimeFigureOut">
              <a:rPr lang="ru-RU" smtClean="0"/>
              <a:t>22.02.2012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8620C-FD81-4288-9AF4-AF653E9D0DF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hyperlink" Target="http://physics.ru/courses/op25part2/content/chapter3/section/paragraph9/theory.html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57356" y="2714620"/>
            <a:ext cx="53578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/>
              <a:t>Дифракционная решетка</a:t>
            </a:r>
            <a:endParaRPr lang="ru-RU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1305342"/>
            <a:ext cx="885828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В состав видимого света входят монохроматические волны с различными значениями длин. В излучении нагретых тел (нить лампы накаливания) длины волн непрерывно заполняют весь диапазон видимого света. Такое излучение называется </a:t>
            </a:r>
            <a:r>
              <a:rPr lang="ru-RU" sz="2800" b="1" i="1" dirty="0"/>
              <a:t>белым светом</a:t>
            </a:r>
            <a:r>
              <a:rPr lang="ru-RU" sz="2800" dirty="0"/>
              <a:t>. Свет, испускаемый, например, газоразрядными лампами и многими другими источниками, содержит в своем составе отдельные монохроматические составляющие с некоторыми выделенными значениями длин волн. Совокупность монохроматических компонент в излучении называется </a:t>
            </a:r>
            <a:r>
              <a:rPr lang="ru-RU" sz="2800" b="1" i="1" dirty="0"/>
              <a:t>спектром</a:t>
            </a:r>
            <a:endParaRPr lang="ru-R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3999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Белый свет имеет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непрерывный спектр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, излучение источников, в которых свет испускается атомами вещества, имеет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дискретный спектр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. Приборы, с помощью которых исследуются спектры излучения источников, называются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</a:b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спектральными приборами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"/>
              <a:ea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Для разложения излучения в спектр в простейшем спектральном приборе используется призма. Действие призмы основано на явлении 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Times"/>
                <a:ea typeface="Times New Roman" pitchFamily="18" charset="0"/>
              </a:rPr>
              <a:t>дисперсии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, то есть зависимости показателя преломления 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n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 вещества от длины волны света 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λ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ysics.ru/courses/op25part2/content/chapter3/section/paragraph10/images/3-10-1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857232"/>
            <a:ext cx="8929718" cy="349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85720" y="4929198"/>
            <a:ext cx="83582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Разложение излучения в спектр при помощи призмы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71480"/>
            <a:ext cx="9144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Щель </a:t>
            </a:r>
            <a:r>
              <a:rPr lang="ru-RU" sz="2800" i="1" dirty="0"/>
              <a:t>S</a:t>
            </a:r>
            <a:r>
              <a:rPr lang="ru-RU" sz="2800" dirty="0"/>
              <a:t>, на которую падает исследуемое излучение, находится в фокальной плоскости линзыЛ</a:t>
            </a:r>
            <a:r>
              <a:rPr lang="ru-RU" sz="2800" baseline="-25000" dirty="0"/>
              <a:t>1</a:t>
            </a:r>
            <a:r>
              <a:rPr lang="ru-RU" sz="2800" dirty="0"/>
              <a:t>. Эта часть прибора называется </a:t>
            </a:r>
            <a:r>
              <a:rPr lang="ru-RU" sz="2800" b="1" i="1" dirty="0"/>
              <a:t>коллиматором</a:t>
            </a:r>
            <a:r>
              <a:rPr lang="ru-RU" sz="2800" dirty="0"/>
              <a:t>. Выходящий из линзы параллельный пучок света падает на призму </a:t>
            </a:r>
            <a:r>
              <a:rPr lang="ru-RU" sz="2800" i="1" dirty="0"/>
              <a:t>P</a:t>
            </a:r>
            <a:r>
              <a:rPr lang="ru-RU" sz="2800" dirty="0"/>
              <a:t>. Вследствие дисперсии свет разных длин волн выходит из призмы под разными углами. В фокальной плоскости линзы Л</a:t>
            </a:r>
            <a:r>
              <a:rPr lang="ru-RU" sz="2800" baseline="-25000" dirty="0"/>
              <a:t>2</a:t>
            </a:r>
            <a:r>
              <a:rPr lang="ru-RU" sz="2800" dirty="0"/>
              <a:t> располагается экран или фотопластинка, на которой фокусируется излучение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85754" y="4214818"/>
            <a:ext cx="83582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2800" dirty="0"/>
              <a:t>В результате в разных местах экрана возникает изображение входной щели </a:t>
            </a:r>
            <a:r>
              <a:rPr lang="ru-RU" sz="2800" i="1" dirty="0"/>
              <a:t>S</a:t>
            </a:r>
            <a:r>
              <a:rPr lang="ru-RU" sz="2800" dirty="0"/>
              <a:t> в свете разных длин волн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571480"/>
            <a:ext cx="91440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В спектральных приборах высокого класса вместо призм применяются 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Times"/>
                <a:ea typeface="Times New Roman" pitchFamily="18" charset="0"/>
              </a:rPr>
              <a:t>дифракционные решетки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</a:rPr>
              <a:t>. Решетки представляют собой периодические структуры, выгравированные специальной делительной машиной на поверхности стеклянной или металлической пластинки. У хороших решеток параллельные друг другу штрихи имеют длину порядка 10 см, а на каждый миллиметр приходится до 2000 штрихов. При этом общая длина решетки достигает 10–15 см. Изготовление таких решеток требует применения самых высоких технологий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857232"/>
            <a:ext cx="835824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На решетку с помощью коллиматора направляется параллельный пучок исследуемого света. Наблюдение ведется в фокальной плоскости линзы, установленной за решеткой </a:t>
            </a:r>
          </a:p>
        </p:txBody>
      </p:sp>
      <p:pic>
        <p:nvPicPr>
          <p:cNvPr id="3" name="Рисунок 2" descr="http://physics.ru/courses/op25part2/content/chapter3/section/paragraph10/images/3-10-3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2643183"/>
            <a:ext cx="4143404" cy="421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500042"/>
            <a:ext cx="857256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В каждой точке </a:t>
            </a:r>
            <a:r>
              <a:rPr lang="ru-RU" sz="2800" i="1" dirty="0"/>
              <a:t>P</a:t>
            </a:r>
            <a:r>
              <a:rPr lang="ru-RU" sz="2800" dirty="0"/>
              <a:t> на экране в фокальной плоскости линзы соберутся лучи, которые до линзы были параллельны между собой и распространялись под определенным углом </a:t>
            </a:r>
            <a:r>
              <a:rPr lang="ru-RU" sz="2800" dirty="0" err="1"/>
              <a:t>θ</a:t>
            </a:r>
            <a:r>
              <a:rPr lang="ru-RU" sz="2800" dirty="0"/>
              <a:t> к направлению падающей волны. Колебание в точке </a:t>
            </a:r>
            <a:r>
              <a:rPr lang="ru-RU" sz="2800" i="1" dirty="0"/>
              <a:t>P</a:t>
            </a:r>
            <a:r>
              <a:rPr lang="ru-RU" sz="2800" dirty="0"/>
              <a:t> является результатом интерференции вторичных волн, приходящих в эту точку от разных щелей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728" y="3714752"/>
          <a:ext cx="6262710" cy="1081476"/>
        </p:xfrm>
        <a:graphic>
          <a:graphicData uri="http://schemas.openxmlformats.org/drawingml/2006/table">
            <a:tbl>
              <a:tblPr/>
              <a:tblGrid>
                <a:gridCol w="6262710"/>
              </a:tblGrid>
              <a:tr h="10814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Δ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 = </a:t>
                      </a:r>
                      <a:r>
                        <a:rPr lang="en-US" sz="2800" i="1" dirty="0">
                          <a:solidFill>
                            <a:srgbClr val="00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d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 sin </a:t>
                      </a:r>
                      <a:r>
                        <a:rPr lang="ru-RU" sz="2800" dirty="0" err="1">
                          <a:solidFill>
                            <a:srgbClr val="00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θ</a:t>
                      </a:r>
                      <a:r>
                        <a:rPr lang="en-US" sz="2800" i="1" baseline="-25000" dirty="0">
                          <a:solidFill>
                            <a:srgbClr val="00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m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 = </a:t>
                      </a:r>
                      <a:r>
                        <a:rPr lang="en-US" sz="2800" i="1" dirty="0">
                          <a:solidFill>
                            <a:srgbClr val="00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m</a:t>
                      </a:r>
                      <a:r>
                        <a:rPr lang="ru-RU" sz="2800" dirty="0" err="1">
                          <a:solidFill>
                            <a:srgbClr val="00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λ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 (</a:t>
                      </a:r>
                      <a:r>
                        <a:rPr lang="en-US" sz="2800" i="1" dirty="0">
                          <a:solidFill>
                            <a:srgbClr val="00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m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 = 0, ±1, ±2, ...).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5952" y="4857760"/>
            <a:ext cx="6858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Условие максимума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5500702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Здесь </a:t>
            </a:r>
            <a:r>
              <a:rPr lang="ru-RU" sz="2400" i="1" dirty="0" err="1"/>
              <a:t>d</a:t>
            </a:r>
            <a:r>
              <a:rPr lang="ru-RU" sz="2400" dirty="0"/>
              <a:t> – период решетки, </a:t>
            </a:r>
            <a:r>
              <a:rPr lang="ru-RU" sz="2400" i="1" dirty="0" err="1"/>
              <a:t>m</a:t>
            </a:r>
            <a:r>
              <a:rPr lang="ru-RU" sz="2400" dirty="0"/>
              <a:t> – целое число, которое называется </a:t>
            </a:r>
            <a:r>
              <a:rPr lang="ru-RU" sz="2400" b="1" i="1" dirty="0"/>
              <a:t>порядком дифракционного максимума</a:t>
            </a:r>
            <a:endParaRPr lang="ru-RU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В тех точках экрана, для которых это условие выполнено, располагаются так называемые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главные максимумы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дифракционной картины.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" charset="-52"/>
              <a:ea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</a:rPr>
              <a:t>В фокальной плоскости линзы расстояние 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</a:rPr>
              <a:t>y</a:t>
            </a:r>
            <a:r>
              <a:rPr kumimoji="0" lang="ru-RU" sz="2800" b="0" i="1" u="none" strike="noStrike" cap="none" normalizeH="0" baseline="-3000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</a:rPr>
              <a:t>m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</a:rPr>
              <a:t> от максимума нулевого порядка (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</a:rPr>
              <a:t>m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</a:rPr>
              <a:t> = 0) до максимума 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</a:rPr>
              <a:t>m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</a:rPr>
              <a:t>-го порядка при малых углах дифракции равно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</a:p>
        </p:txBody>
      </p:sp>
      <p:pic>
        <p:nvPicPr>
          <p:cNvPr id="3" name="Рисунок 2" descr="http://physics.ru/courses/op25part2/content/javagifs/63230164603146-1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3643314"/>
            <a:ext cx="3714776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000364" y="5786454"/>
            <a:ext cx="39491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/>
              <a:t>F</a:t>
            </a:r>
            <a:r>
              <a:rPr lang="ru-RU" sz="2800" dirty="0"/>
              <a:t> – фокусное расстояние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0"/>
            <a:ext cx="91440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Следует обратить внимание на то, что в каждой точке фокальной плоскости линзы происходит интерференция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N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волн, приходящих в эту точку от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N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щелей решетки. Это так называемая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многоволновая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(или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многолучевая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) интерференция.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Распределение световой энергии в плоскости наблюдения резко отличается от того, которое получается в обычных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двухлучевых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интерференционных схемах. В главные максимумы все волны приходят в фазе, потому амплитуда колебаний возрастает в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N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раз, а интенсивность в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N</a:t>
            </a:r>
            <a:r>
              <a:rPr kumimoji="0" lang="ru-RU" sz="28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раз по сравнению с колебанием, которое возбуждает волна только от одной щели.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Можно сделать важный вывод: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при дифракции света на решетке главные максимумы чрезвычайно узки.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Рис.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дает представление о том, как меняется острота главных максимумов при увеличении числа щелей решетки.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Рисунок 2" descr="http://physics.ru/courses/op25part2/content/chapter3/section/paragraph10/images/3-10-5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786043"/>
            <a:ext cx="6429420" cy="4071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85728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Как следует из формулы дифракционной решетки, положение главных максимумов (кроме нулевого) зависит от длины волны </a:t>
            </a:r>
            <a:r>
              <a:rPr lang="ru-RU" sz="2800" dirty="0" err="1"/>
              <a:t>λ</a:t>
            </a:r>
            <a:r>
              <a:rPr lang="ru-RU" sz="2800" dirty="0"/>
              <a:t>. Поэтому решетка способна разлагать излучение в спектр, то есть она </a:t>
            </a:r>
            <a:r>
              <a:rPr lang="ru-RU" sz="2800" dirty="0" smtClean="0"/>
              <a:t>является</a:t>
            </a:r>
          </a:p>
          <a:p>
            <a:pPr algn="ctr"/>
            <a:r>
              <a:rPr lang="ru-RU" sz="2800" dirty="0"/>
              <a:t> </a:t>
            </a:r>
            <a:r>
              <a:rPr lang="ru-RU" sz="2800" b="1" dirty="0"/>
              <a:t>спектральным прибором</a:t>
            </a:r>
            <a:r>
              <a:rPr lang="ru-RU" sz="2800" dirty="0" smtClean="0"/>
              <a:t>.</a:t>
            </a:r>
          </a:p>
          <a:p>
            <a:pPr algn="ctr"/>
            <a:r>
              <a:rPr lang="ru-RU" sz="2800" dirty="0" smtClean="0"/>
              <a:t> </a:t>
            </a:r>
            <a:r>
              <a:rPr lang="ru-RU" sz="2800" dirty="0"/>
              <a:t>Если на решетку падает немонохроматическое излучение, то в каждом порядке дифракции (т. е. при каждом </a:t>
            </a:r>
            <a:r>
              <a:rPr lang="ru-RU" sz="2800" dirty="0" smtClean="0"/>
              <a:t>значении </a:t>
            </a:r>
            <a:r>
              <a:rPr lang="ru-RU" sz="2800" i="1" dirty="0" err="1" smtClean="0"/>
              <a:t>m</a:t>
            </a:r>
            <a:r>
              <a:rPr lang="ru-RU" sz="2800" dirty="0"/>
              <a:t>) возникает спектр исследуемого излучения, причем фиолетовая часть спектра располагается ближе к максимуму нулевого порядка</a:t>
            </a:r>
          </a:p>
        </p:txBody>
      </p:sp>
      <p:pic>
        <p:nvPicPr>
          <p:cNvPr id="3" name="Рисунок 2" descr="http://physics.ru/courses/op25part2/content/chapter3/section/paragraph10/images/3-10-6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857760"/>
            <a:ext cx="8001056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0"/>
            <a:ext cx="91440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Одной из важнейших характеристик дифракционной решетки является ее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разрешающая способность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характеризующая возможность разделения с помощью данной решетки двух близких спектральных линий с длинами волн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λ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λ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+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Δλ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. Спектральной разрешающей способностью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R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называется отношение длины волны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λ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к минимальному возможному значению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Δλ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, то есть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Рисунок 2" descr="http://physics.ru/courses/op25part2/content/javagifs/63230164603306-4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4714884"/>
            <a:ext cx="2286016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" y="0"/>
            <a:ext cx="9143999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Принято считать, что две близкие линии в спектре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m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-го порядка различимы, если главный максимум для длины волны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λ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+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Δλ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отстоит от главного максимума для длины волны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λ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не менее, чем на полуширину главного максимума, т.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е. на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δθ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=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λ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/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Nd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. По существу, это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72978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  <a:hlinkClick r:id="rId2"/>
              </a:rPr>
              <a:t>критерий Релея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, примененный к спектральному прибору. Из формулы решетки следует: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Рисунок 2" descr="http://physics.ru/courses/op25part2/content/javagifs/63230164603336-5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3214686"/>
            <a:ext cx="5857916" cy="1419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28596" y="4786322"/>
            <a:ext cx="8429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где </a:t>
            </a:r>
            <a:r>
              <a:rPr lang="ru-RU" sz="2400" dirty="0" err="1"/>
              <a:t>Δθ</a:t>
            </a:r>
            <a:r>
              <a:rPr lang="ru-RU" sz="2400" dirty="0"/>
              <a:t> – угловое расстояние между двумя главными максимумами в спектре </a:t>
            </a:r>
            <a:r>
              <a:rPr lang="ru-RU" sz="2400" i="1" dirty="0"/>
              <a:t>m</a:t>
            </a:r>
            <a:r>
              <a:rPr lang="ru-RU" sz="2400" dirty="0"/>
              <a:t>-го порядка для двух близких спектральных линий с разницей длин волн </a:t>
            </a:r>
            <a:r>
              <a:rPr lang="ru-RU" sz="2400" dirty="0" err="1"/>
              <a:t>Δλ</a:t>
            </a:r>
            <a:endParaRPr lang="ru-RU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ysics.ru/courses/op25part2/content/javagifs/63230164603366-6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071546"/>
            <a:ext cx="5286412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342900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Таким образом, предельное разрешение дифракционной решетки зависит только от порядка спектра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m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и от числа периодов решетки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N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190</Words>
  <Application>Microsoft Office PowerPoint</Application>
  <PresentationFormat>Экран (4:3)</PresentationFormat>
  <Paragraphs>33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5</cp:revision>
  <dcterms:created xsi:type="dcterms:W3CDTF">2012-02-22T12:54:01Z</dcterms:created>
  <dcterms:modified xsi:type="dcterms:W3CDTF">2012-02-22T13:36:20Z</dcterms:modified>
</cp:coreProperties>
</file>